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omments/comment1.xml" ContentType="application/vnd.openxmlformats-officedocument.presentationml.comment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5"/>
  </p:notesMasterIdLst>
  <p:handoutMasterIdLst>
    <p:handoutMasterId r:id="rId16"/>
  </p:handoutMasterIdLst>
  <p:sldIdLst>
    <p:sldId id="258" r:id="rId5"/>
    <p:sldId id="290" r:id="rId6"/>
    <p:sldId id="264" r:id="rId7"/>
    <p:sldId id="286" r:id="rId8"/>
    <p:sldId id="291" r:id="rId9"/>
    <p:sldId id="292" r:id="rId10"/>
    <p:sldId id="293" r:id="rId11"/>
    <p:sldId id="294" r:id="rId12"/>
    <p:sldId id="279"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3204" autoAdjust="0"/>
  </p:normalViewPr>
  <p:slideViewPr>
    <p:cSldViewPr snapToGrid="0">
      <p:cViewPr varScale="1">
        <p:scale>
          <a:sx n="79" d="100"/>
          <a:sy n="79" d="100"/>
        </p:scale>
        <p:origin x="802" y="77"/>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NEET\Desktop\Data%20Analytics\project\dashboard%20call%20center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NEET\Desktop\Data%20Analytics\project\dashboard%20call%20center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INEET\Desktop\Data%20Analytics\project\dashboard%20call%20center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INEET\Desktop\Data%20Analytics\project\dashboard%20call%20cente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INEET\Desktop\Data%20Analytics\project\dashboard%20call%20center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VINEET\Desktop\Data%20Analytics\project\dashboard%20call%20center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VINEET\Desktop\Data%20Analytics\project\dashboard%20call%20center1.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 call center1.xlsx]Root Cause Analysis!PivotTable2</c:name>
    <c:fmtId val="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sysClr val="window" lastClr="FFFFFF">
                    <a:lumMod val="95000"/>
                  </a:sysClr>
                </a:solidFill>
                <a:effectLst>
                  <a:outerShdw blurRad="50800" dist="38100" dir="5400000" algn="t" rotWithShape="0">
                    <a:prstClr val="black">
                      <a:alpha val="40000"/>
                    </a:prstClr>
                  </a:outerShdw>
                </a:effectLst>
                <a:latin typeface="+mn-lt"/>
                <a:ea typeface="+mn-ea"/>
                <a:cs typeface="+mn-cs"/>
              </a:defRPr>
            </a:pPr>
            <a:r>
              <a:rPr lang="en-US" sz="1600" b="1" i="0" u="none" strike="noStrike" kern="1200" baseline="0">
                <a:solidFill>
                  <a:schemeClr val="bg1"/>
                </a:solidFill>
              </a:rPr>
              <a:t>Root Cause Analysis</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100" baseline="0">
              <a:solidFill>
                <a:sysClr val="window" lastClr="FFFFFF">
                  <a:lumMod val="95000"/>
                </a:sys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'Root Cause Analysis'!$B$3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'Root Cause Analysis'!$A$4:$A$7</c:f>
              <c:strCache>
                <c:ptCount val="3"/>
                <c:pt idx="0">
                  <c:v>Billing Question</c:v>
                </c:pt>
                <c:pt idx="1">
                  <c:v>Payments</c:v>
                </c:pt>
                <c:pt idx="2">
                  <c:v>Service Outage</c:v>
                </c:pt>
              </c:strCache>
            </c:strRef>
          </c:cat>
          <c:val>
            <c:numRef>
              <c:f>'Root Cause Analysis'!$B$4:$B$7</c:f>
              <c:numCache>
                <c:formatCode>0.00%</c:formatCode>
                <c:ptCount val="3"/>
                <c:pt idx="0">
                  <c:v>0.71224310130232837</c:v>
                </c:pt>
                <c:pt idx="1">
                  <c:v>0.14416684375094865</c:v>
                </c:pt>
                <c:pt idx="2">
                  <c:v>0.14359005494672292</c:v>
                </c:pt>
              </c:numCache>
            </c:numRef>
          </c:val>
          <c:extLst>
            <c:ext xmlns:c16="http://schemas.microsoft.com/office/drawing/2014/chart" uri="{C3380CC4-5D6E-409C-BE32-E72D297353CC}">
              <c16:uniqueId val="{00000000-9C78-42DB-9F39-63CCFA16C29A}"/>
            </c:ext>
          </c:extLst>
        </c:ser>
        <c:dLbls>
          <c:showLegendKey val="0"/>
          <c:showVal val="1"/>
          <c:showCatName val="0"/>
          <c:showSerName val="0"/>
          <c:showPercent val="0"/>
          <c:showBubbleSize val="0"/>
        </c:dLbls>
        <c:gapWidth val="150"/>
        <c:shape val="box"/>
        <c:axId val="394064752"/>
        <c:axId val="567709568"/>
        <c:axId val="0"/>
      </c:bar3DChart>
      <c:catAx>
        <c:axId val="3940647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67709568"/>
        <c:crosses val="autoZero"/>
        <c:auto val="1"/>
        <c:lblAlgn val="ctr"/>
        <c:lblOffset val="100"/>
        <c:noMultiLvlLbl val="0"/>
      </c:catAx>
      <c:valAx>
        <c:axId val="56770956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940647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 call center1.xlsx]Customer Sentiment Analysis!PivotTable1</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600" b="1" i="0" u="none" strike="noStrike" kern="1200" spc="100" baseline="0">
                <a:solidFill>
                  <a:sysClr val="window" lastClr="FFFFFF">
                    <a:lumMod val="95000"/>
                  </a:sysClr>
                </a:solidFill>
                <a:effectLst>
                  <a:outerShdw blurRad="50800" dist="38100" dir="5400000" algn="t" rotWithShape="0">
                    <a:prstClr val="black">
                      <a:alpha val="40000"/>
                    </a:prstClr>
                  </a:outerShdw>
                </a:effectLst>
              </a:rPr>
              <a:t>Customer Sentiment Analysis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'Customer Sentiment Analysis'!$B$3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'Customer Sentiment Analysis'!$A$4:$A$9</c:f>
              <c:strCache>
                <c:ptCount val="5"/>
                <c:pt idx="0">
                  <c:v>Negative</c:v>
                </c:pt>
                <c:pt idx="1">
                  <c:v>Neutral</c:v>
                </c:pt>
                <c:pt idx="2">
                  <c:v>Positive</c:v>
                </c:pt>
                <c:pt idx="3">
                  <c:v>Very Negative</c:v>
                </c:pt>
                <c:pt idx="4">
                  <c:v>Very Positive</c:v>
                </c:pt>
              </c:strCache>
            </c:strRef>
          </c:cat>
          <c:val>
            <c:numRef>
              <c:f>'Customer Sentiment Analysis'!$B$4:$B$9</c:f>
              <c:numCache>
                <c:formatCode>0.00%</c:formatCode>
                <c:ptCount val="5"/>
                <c:pt idx="0">
                  <c:v>0.27188073731365203</c:v>
                </c:pt>
                <c:pt idx="1">
                  <c:v>0.31031798487185136</c:v>
                </c:pt>
                <c:pt idx="2">
                  <c:v>0.17516339869281045</c:v>
                </c:pt>
                <c:pt idx="3">
                  <c:v>8.2147315855181022E-2</c:v>
                </c:pt>
                <c:pt idx="4">
                  <c:v>0.1604905632665051</c:v>
                </c:pt>
              </c:numCache>
            </c:numRef>
          </c:val>
          <c:extLst>
            <c:ext xmlns:c16="http://schemas.microsoft.com/office/drawing/2014/chart" uri="{C3380CC4-5D6E-409C-BE32-E72D297353CC}">
              <c16:uniqueId val="{00000000-3CA4-4BC0-8E4C-4526FA3654CE}"/>
            </c:ext>
          </c:extLst>
        </c:ser>
        <c:dLbls>
          <c:showLegendKey val="0"/>
          <c:showVal val="0"/>
          <c:showCatName val="0"/>
          <c:showSerName val="0"/>
          <c:showPercent val="0"/>
          <c:showBubbleSize val="0"/>
        </c:dLbls>
        <c:gapWidth val="115"/>
        <c:overlap val="-20"/>
        <c:axId val="694065120"/>
        <c:axId val="682033184"/>
      </c:barChart>
      <c:catAx>
        <c:axId val="69406512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82033184"/>
        <c:crosses val="autoZero"/>
        <c:auto val="1"/>
        <c:lblAlgn val="ctr"/>
        <c:lblOffset val="100"/>
        <c:noMultiLvlLbl val="0"/>
      </c:catAx>
      <c:valAx>
        <c:axId val="682033184"/>
        <c:scaling>
          <c:orientation val="minMax"/>
        </c:scaling>
        <c:delete val="0"/>
        <c:axPos val="b"/>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94065120"/>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 call center1.xlsx]Root Cause Analysis!PivotTable2</c:name>
    <c:fmtId val="12"/>
  </c:pivotSource>
  <c:chart>
    <c:title>
      <c:tx>
        <c:rich>
          <a:bodyPr rot="0" spcFirstLastPara="1" vertOverflow="ellipsis" vert="horz" wrap="square" anchor="ctr" anchorCtr="1"/>
          <a:lstStyle/>
          <a:p>
            <a:pPr algn="ctr" rtl="0">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Root Cause Analysis</a:t>
            </a:r>
          </a:p>
        </c:rich>
      </c:tx>
      <c:overlay val="0"/>
      <c:spPr>
        <a:noFill/>
        <a:ln>
          <a:noFill/>
        </a:ln>
        <a:effectLst/>
      </c:spPr>
      <c:txPr>
        <a:bodyPr rot="0" spcFirstLastPara="1" vertOverflow="ellipsis" vert="horz" wrap="square" anchor="ctr" anchorCtr="1"/>
        <a:lstStyle/>
        <a:p>
          <a:pPr algn="ctr" rtl="0">
            <a:defRPr lang="en-US"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'Root Cause Analysis'!$B$3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'Root Cause Analysis'!$A$4:$A$7</c:f>
              <c:strCache>
                <c:ptCount val="3"/>
                <c:pt idx="0">
                  <c:v>Billing Question</c:v>
                </c:pt>
                <c:pt idx="1">
                  <c:v>Payments</c:v>
                </c:pt>
                <c:pt idx="2">
                  <c:v>Service Outage</c:v>
                </c:pt>
              </c:strCache>
            </c:strRef>
          </c:cat>
          <c:val>
            <c:numRef>
              <c:f>'Root Cause Analysis'!$B$4:$B$7</c:f>
              <c:numCache>
                <c:formatCode>0.00%</c:formatCode>
                <c:ptCount val="3"/>
                <c:pt idx="0">
                  <c:v>0.71224310130232837</c:v>
                </c:pt>
                <c:pt idx="1">
                  <c:v>0.14416684375094865</c:v>
                </c:pt>
                <c:pt idx="2">
                  <c:v>0.14359005494672292</c:v>
                </c:pt>
              </c:numCache>
            </c:numRef>
          </c:val>
          <c:extLst>
            <c:ext xmlns:c16="http://schemas.microsoft.com/office/drawing/2014/chart" uri="{C3380CC4-5D6E-409C-BE32-E72D297353CC}">
              <c16:uniqueId val="{00000000-5352-4155-BE07-7EB9976DFD43}"/>
            </c:ext>
          </c:extLst>
        </c:ser>
        <c:dLbls>
          <c:showLegendKey val="0"/>
          <c:showVal val="1"/>
          <c:showCatName val="0"/>
          <c:showSerName val="0"/>
          <c:showPercent val="0"/>
          <c:showBubbleSize val="0"/>
        </c:dLbls>
        <c:gapWidth val="150"/>
        <c:shape val="box"/>
        <c:axId val="394064752"/>
        <c:axId val="567709568"/>
        <c:axId val="0"/>
      </c:bar3DChart>
      <c:catAx>
        <c:axId val="3940647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endParaRPr lang="en-US"/>
          </a:p>
        </c:txPr>
        <c:crossAx val="567709568"/>
        <c:crosses val="autoZero"/>
        <c:auto val="1"/>
        <c:lblAlgn val="ctr"/>
        <c:lblOffset val="100"/>
        <c:noMultiLvlLbl val="0"/>
      </c:catAx>
      <c:valAx>
        <c:axId val="56770956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endParaRPr lang="en-US"/>
          </a:p>
        </c:txPr>
        <c:crossAx val="3940647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en-US"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 call center.xlsx]Customer Sentiment Analysis!PivotTable4</c:name>
    <c:fmtId val="13"/>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Customer Sentiment Analysis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'Customer Sentiment Analysis'!$B$3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'Customer Sentiment Analysis'!$A$4:$A$9</c:f>
              <c:strCache>
                <c:ptCount val="5"/>
                <c:pt idx="0">
                  <c:v>Negative</c:v>
                </c:pt>
                <c:pt idx="1">
                  <c:v>Neutral</c:v>
                </c:pt>
                <c:pt idx="2">
                  <c:v>Positive</c:v>
                </c:pt>
                <c:pt idx="3">
                  <c:v>Very Negative</c:v>
                </c:pt>
                <c:pt idx="4">
                  <c:v>Very Positive</c:v>
                </c:pt>
              </c:strCache>
            </c:strRef>
          </c:cat>
          <c:val>
            <c:numRef>
              <c:f>'Customer Sentiment Analysis'!$B$4:$B$9</c:f>
              <c:numCache>
                <c:formatCode>0.00%</c:formatCode>
                <c:ptCount val="5"/>
                <c:pt idx="0">
                  <c:v>0.27188073731365203</c:v>
                </c:pt>
                <c:pt idx="1">
                  <c:v>0.31031798487185136</c:v>
                </c:pt>
                <c:pt idx="2">
                  <c:v>0.17516339869281045</c:v>
                </c:pt>
                <c:pt idx="3">
                  <c:v>8.2147315855181022E-2</c:v>
                </c:pt>
                <c:pt idx="4">
                  <c:v>0.1604905632665051</c:v>
                </c:pt>
              </c:numCache>
            </c:numRef>
          </c:val>
          <c:extLst>
            <c:ext xmlns:c16="http://schemas.microsoft.com/office/drawing/2014/chart" uri="{C3380CC4-5D6E-409C-BE32-E72D297353CC}">
              <c16:uniqueId val="{00000000-BAA0-49AF-B83A-668D183C8D47}"/>
            </c:ext>
          </c:extLst>
        </c:ser>
        <c:dLbls>
          <c:showLegendKey val="0"/>
          <c:showVal val="0"/>
          <c:showCatName val="0"/>
          <c:showSerName val="0"/>
          <c:showPercent val="0"/>
          <c:showBubbleSize val="0"/>
        </c:dLbls>
        <c:gapWidth val="150"/>
        <c:shape val="box"/>
        <c:axId val="1397536496"/>
        <c:axId val="1223487200"/>
        <c:axId val="0"/>
      </c:bar3DChart>
      <c:catAx>
        <c:axId val="13975364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23487200"/>
        <c:crosses val="autoZero"/>
        <c:auto val="1"/>
        <c:lblAlgn val="ctr"/>
        <c:lblOffset val="100"/>
        <c:noMultiLvlLbl val="0"/>
      </c:catAx>
      <c:valAx>
        <c:axId val="1223487200"/>
        <c:scaling>
          <c:orientation val="minMax"/>
        </c:scaling>
        <c:delete val="0"/>
        <c:axPos val="b"/>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97536496"/>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 call center1.xlsx]Service Response Time Analysis!PivotTable4</c:name>
    <c:fmtId val="10"/>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75000"/>
                    <a:lumOff val="25000"/>
                  </a:sysClr>
                </a:solidFill>
                <a:latin typeface="+mn-lt"/>
                <a:ea typeface="+mn-ea"/>
                <a:cs typeface="+mn-cs"/>
              </a:defRPr>
            </a:pPr>
            <a:r>
              <a:rPr lang="en-US" sz="1800" b="1" i="0" u="none" strike="noStrike" kern="1200" spc="100" baseline="0">
                <a:solidFill>
                  <a:schemeClr val="tx1"/>
                </a:solidFill>
                <a:effectLst>
                  <a:outerShdw blurRad="50800" dist="38100" dir="5400000" algn="t" rotWithShape="0">
                    <a:prstClr val="black">
                      <a:alpha val="40000"/>
                    </a:prstClr>
                  </a:outerShdw>
                </a:effectLst>
              </a:rPr>
              <a:t>Service Response Time Analysis</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75000"/>
                  <a:lumOff val="25000"/>
                </a:sys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circle"/>
          <c:size val="6"/>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254000" sx="102000" sy="102000" algn="ctr" rotWithShape="0">
              <a:prstClr val="black">
                <a:alpha val="20000"/>
              </a:prstClr>
            </a:outerShdw>
          </a:effectLst>
        </c:spPr>
      </c:pivotFmt>
      <c:pivotFmt>
        <c:idx val="3"/>
        <c:spPr>
          <a:solidFill>
            <a:schemeClr val="accent1"/>
          </a:solidFill>
          <a:ln>
            <a:noFill/>
          </a:ln>
          <a:effectLst>
            <a:outerShdw blurRad="254000" sx="102000" sy="102000" algn="ctr" rotWithShape="0">
              <a:prstClr val="black">
                <a:alpha val="20000"/>
              </a:prstClr>
            </a:outerShdw>
          </a:effectLst>
        </c:spPr>
      </c:pivotFmt>
      <c:pivotFmt>
        <c:idx val="4"/>
        <c:spPr>
          <a:solidFill>
            <a:schemeClr val="accent1"/>
          </a:solidFill>
          <a:ln>
            <a:noFill/>
          </a:ln>
          <a:effectLst>
            <a:outerShdw blurRad="254000" sx="102000" sy="102000" algn="ctr" rotWithShape="0">
              <a:prstClr val="black">
                <a:alpha val="20000"/>
              </a:prstClr>
            </a:outerShdw>
          </a:effectLst>
        </c:spPr>
      </c:pivotFmt>
      <c:pivotFmt>
        <c:idx val="5"/>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254000" sx="102000" sy="102000" algn="ctr" rotWithShape="0">
              <a:prstClr val="black">
                <a:alpha val="20000"/>
              </a:prstClr>
            </a:outerShdw>
          </a:effectLst>
        </c:spPr>
      </c:pivotFmt>
      <c:pivotFmt>
        <c:idx val="7"/>
        <c:spPr>
          <a:solidFill>
            <a:schemeClr val="accent1"/>
          </a:solidFill>
          <a:ln>
            <a:noFill/>
          </a:ln>
          <a:effectLst>
            <a:outerShdw blurRad="254000" sx="102000" sy="102000" algn="ctr" rotWithShape="0">
              <a:prstClr val="black">
                <a:alpha val="20000"/>
              </a:prstClr>
            </a:outerShdw>
          </a:effectLst>
        </c:spPr>
      </c:pivotFmt>
      <c:pivotFmt>
        <c:idx val="8"/>
        <c:spPr>
          <a:solidFill>
            <a:schemeClr val="accent1"/>
          </a:solidFill>
          <a:ln>
            <a:noFill/>
          </a:ln>
          <a:effectLst>
            <a:outerShdw blurRad="254000" sx="102000" sy="102000" algn="ctr" rotWithShape="0">
              <a:prstClr val="black">
                <a:alpha val="20000"/>
              </a:prstClr>
            </a:outerShdw>
          </a:effectLst>
        </c:spPr>
      </c:pivotFmt>
      <c:pivotFmt>
        <c:idx val="9"/>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a:outerShdw blurRad="254000" sx="102000" sy="102000" algn="ctr" rotWithShape="0">
              <a:prstClr val="black">
                <a:alpha val="20000"/>
              </a:prstClr>
            </a:outerShdw>
          </a:effectLst>
        </c:spPr>
      </c:pivotFmt>
      <c:pivotFmt>
        <c:idx val="11"/>
        <c:spPr>
          <a:solidFill>
            <a:schemeClr val="accent1"/>
          </a:solidFill>
          <a:ln>
            <a:noFill/>
          </a:ln>
          <a:effectLst>
            <a:outerShdw blurRad="254000" sx="102000" sy="102000" algn="ctr" rotWithShape="0">
              <a:prstClr val="black">
                <a:alpha val="20000"/>
              </a:prstClr>
            </a:outerShdw>
          </a:effectLst>
        </c:spPr>
      </c:pivotFmt>
      <c:pivotFmt>
        <c:idx val="12"/>
        <c:spPr>
          <a:solidFill>
            <a:schemeClr val="accent1"/>
          </a:solidFill>
          <a:ln>
            <a:noFill/>
          </a:ln>
          <a:effectLst>
            <a:outerShdw blurRad="254000" sx="102000" sy="102000" algn="ctr" rotWithShape="0">
              <a:prstClr val="black">
                <a:alpha val="20000"/>
              </a:prstClr>
            </a:outerShdw>
          </a:effectLst>
        </c:spPr>
      </c:pivotFmt>
      <c:pivotFmt>
        <c:idx val="13"/>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a:outerShdw blurRad="254000" sx="102000" sy="102000" algn="ctr" rotWithShape="0">
              <a:prstClr val="black">
                <a:alpha val="20000"/>
              </a:prstClr>
            </a:outerShdw>
          </a:effectLst>
        </c:spPr>
      </c:pivotFmt>
      <c:pivotFmt>
        <c:idx val="15"/>
        <c:spPr>
          <a:solidFill>
            <a:schemeClr val="accent1"/>
          </a:solidFill>
          <a:ln>
            <a:noFill/>
          </a:ln>
          <a:effectLst>
            <a:outerShdw blurRad="254000" sx="102000" sy="102000" algn="ctr" rotWithShape="0">
              <a:prstClr val="black">
                <a:alpha val="20000"/>
              </a:prstClr>
            </a:outerShdw>
          </a:effectLst>
        </c:spPr>
      </c:pivotFmt>
      <c:pivotFmt>
        <c:idx val="16"/>
        <c:spPr>
          <a:solidFill>
            <a:schemeClr val="accent1"/>
          </a:solidFill>
          <a:ln>
            <a:noFill/>
          </a:ln>
          <a:effectLst>
            <a:outerShdw blurRad="254000" sx="102000" sy="102000" algn="ctr" rotWithShape="0">
              <a:prstClr val="black">
                <a:alpha val="20000"/>
              </a:prstClr>
            </a:outerShdw>
          </a:effectLst>
        </c:spPr>
      </c:pivotFmt>
    </c:pivotFmts>
    <c:plotArea>
      <c:layout/>
      <c:doughnutChart>
        <c:varyColors val="1"/>
        <c:ser>
          <c:idx val="0"/>
          <c:order val="0"/>
          <c:tx>
            <c:strRef>
              <c:f>'Service Response Time Analysis'!$B$4</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EF1-4D8D-8865-9433499418C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EF1-4D8D-8865-9433499418C3}"/>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EF1-4D8D-8865-9433499418C3}"/>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1"/>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'Service Response Time Analysis'!$A$5:$A$8</c:f>
              <c:strCache>
                <c:ptCount val="3"/>
                <c:pt idx="0">
                  <c:v>Above SLA</c:v>
                </c:pt>
                <c:pt idx="1">
                  <c:v>Below SLA</c:v>
                </c:pt>
                <c:pt idx="2">
                  <c:v>Within SLA</c:v>
                </c:pt>
              </c:strCache>
            </c:strRef>
          </c:cat>
          <c:val>
            <c:numRef>
              <c:f>'Service Response Time Analysis'!$B$5:$B$8</c:f>
              <c:numCache>
                <c:formatCode>0.00</c:formatCode>
                <c:ptCount val="3"/>
                <c:pt idx="0">
                  <c:v>24.947216890595008</c:v>
                </c:pt>
                <c:pt idx="1">
                  <c:v>25.002454590083456</c:v>
                </c:pt>
                <c:pt idx="2">
                  <c:v>25.043490909090909</c:v>
                </c:pt>
              </c:numCache>
            </c:numRef>
          </c:val>
          <c:extLst>
            <c:ext xmlns:c16="http://schemas.microsoft.com/office/drawing/2014/chart" uri="{C3380CC4-5D6E-409C-BE32-E72D297353CC}">
              <c16:uniqueId val="{00000006-DEF1-4D8D-8865-9433499418C3}"/>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 call center1.xlsx]Customer segmentation!PivotTable3</c:name>
    <c:fmtId val="8"/>
  </c:pivotSource>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Customer segmentation</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'Customer segmentation'!$B$3</c:f>
              <c:strCache>
                <c:ptCount val="1"/>
                <c:pt idx="0">
                  <c:v>Total</c:v>
                </c:pt>
              </c:strCache>
            </c:strRef>
          </c:tx>
          <c:spPr>
            <a:pattFill prst="ltUpDiag">
              <a:fgClr>
                <a:schemeClr val="accent1"/>
              </a:fgClr>
              <a:bgClr>
                <a:schemeClr val="lt1"/>
              </a:bgClr>
            </a:pattFill>
            <a:ln>
              <a:noFill/>
            </a:ln>
            <a:effectLst/>
          </c:spPr>
          <c:invertIfNegative val="0"/>
          <c:cat>
            <c:strRef>
              <c:f>'Customer segmentation'!$A$4:$A$55</c:f>
              <c:strCache>
                <c:ptCount val="51"/>
                <c:pt idx="0">
                  <c:v>Alabama</c:v>
                </c:pt>
                <c:pt idx="1">
                  <c:v>Alaska</c:v>
                </c:pt>
                <c:pt idx="2">
                  <c:v>Arizona</c:v>
                </c:pt>
                <c:pt idx="3">
                  <c:v>Arkansas</c:v>
                </c:pt>
                <c:pt idx="4">
                  <c:v>California</c:v>
                </c:pt>
                <c:pt idx="5">
                  <c:v>Colorado</c:v>
                </c:pt>
                <c:pt idx="6">
                  <c:v>Connecticut</c:v>
                </c:pt>
                <c:pt idx="7">
                  <c:v>Delaware</c:v>
                </c:pt>
                <c:pt idx="8">
                  <c:v>District of Columbia</c:v>
                </c:pt>
                <c:pt idx="9">
                  <c:v>Florida</c:v>
                </c:pt>
                <c:pt idx="10">
                  <c:v>Georgia</c:v>
                </c:pt>
                <c:pt idx="11">
                  <c:v>Hawaii</c:v>
                </c:pt>
                <c:pt idx="12">
                  <c:v>Idaho</c:v>
                </c:pt>
                <c:pt idx="13">
                  <c:v>Illinois</c:v>
                </c:pt>
                <c:pt idx="14">
                  <c:v>Indiana</c:v>
                </c:pt>
                <c:pt idx="15">
                  <c:v>Iowa</c:v>
                </c:pt>
                <c:pt idx="16">
                  <c:v>Kansas</c:v>
                </c:pt>
                <c:pt idx="17">
                  <c:v>Kentucky</c:v>
                </c:pt>
                <c:pt idx="18">
                  <c:v>Louisiana</c:v>
                </c:pt>
                <c:pt idx="19">
                  <c:v>Maine</c:v>
                </c:pt>
                <c:pt idx="20">
                  <c:v>Maryland</c:v>
                </c:pt>
                <c:pt idx="21">
                  <c:v>Massachusetts</c:v>
                </c:pt>
                <c:pt idx="22">
                  <c:v>Michigan</c:v>
                </c:pt>
                <c:pt idx="23">
                  <c:v>Minnesota</c:v>
                </c:pt>
                <c:pt idx="24">
                  <c:v>Mississippi</c:v>
                </c:pt>
                <c:pt idx="25">
                  <c:v>Missouri</c:v>
                </c:pt>
                <c:pt idx="26">
                  <c:v>Montana</c:v>
                </c:pt>
                <c:pt idx="27">
                  <c:v>Nebraska</c:v>
                </c:pt>
                <c:pt idx="28">
                  <c:v>Nevada</c:v>
                </c:pt>
                <c:pt idx="29">
                  <c:v>New Hampshire</c:v>
                </c:pt>
                <c:pt idx="30">
                  <c:v>New Jersey</c:v>
                </c:pt>
                <c:pt idx="31">
                  <c:v>New Mexico</c:v>
                </c:pt>
                <c:pt idx="32">
                  <c:v>New York</c:v>
                </c:pt>
                <c:pt idx="33">
                  <c:v>North Carolina</c:v>
                </c:pt>
                <c:pt idx="34">
                  <c:v>North Dakota</c:v>
                </c:pt>
                <c:pt idx="35">
                  <c:v>Ohio</c:v>
                </c:pt>
                <c:pt idx="36">
                  <c:v>Oklahoma</c:v>
                </c:pt>
                <c:pt idx="37">
                  <c:v>Oregon</c:v>
                </c:pt>
                <c:pt idx="38">
                  <c:v>Pennsylvania</c:v>
                </c:pt>
                <c:pt idx="39">
                  <c:v>Rhode Island</c:v>
                </c:pt>
                <c:pt idx="40">
                  <c:v>South Carolina</c:v>
                </c:pt>
                <c:pt idx="41">
                  <c:v>South Dakota</c:v>
                </c:pt>
                <c:pt idx="42">
                  <c:v>Tennessee</c:v>
                </c:pt>
                <c:pt idx="43">
                  <c:v>Texas</c:v>
                </c:pt>
                <c:pt idx="44">
                  <c:v>Utah</c:v>
                </c:pt>
                <c:pt idx="45">
                  <c:v>Vermont</c:v>
                </c:pt>
                <c:pt idx="46">
                  <c:v>Virginia</c:v>
                </c:pt>
                <c:pt idx="47">
                  <c:v>Washington</c:v>
                </c:pt>
                <c:pt idx="48">
                  <c:v>West Virginia</c:v>
                </c:pt>
                <c:pt idx="49">
                  <c:v>Wisconsin</c:v>
                </c:pt>
                <c:pt idx="50">
                  <c:v>Wyoming</c:v>
                </c:pt>
              </c:strCache>
            </c:strRef>
          </c:cat>
          <c:val>
            <c:numRef>
              <c:f>'Customer segmentation'!$B$4:$B$55</c:f>
              <c:numCache>
                <c:formatCode>General</c:formatCode>
                <c:ptCount val="51"/>
                <c:pt idx="0">
                  <c:v>288</c:v>
                </c:pt>
                <c:pt idx="1">
                  <c:v>54</c:v>
                </c:pt>
                <c:pt idx="2">
                  <c:v>260</c:v>
                </c:pt>
                <c:pt idx="3">
                  <c:v>62</c:v>
                </c:pt>
                <c:pt idx="4">
                  <c:v>1273</c:v>
                </c:pt>
                <c:pt idx="5">
                  <c:v>280</c:v>
                </c:pt>
                <c:pt idx="6">
                  <c:v>141</c:v>
                </c:pt>
                <c:pt idx="7">
                  <c:v>45</c:v>
                </c:pt>
                <c:pt idx="8">
                  <c:v>405</c:v>
                </c:pt>
                <c:pt idx="9">
                  <c:v>1089</c:v>
                </c:pt>
                <c:pt idx="10">
                  <c:v>362</c:v>
                </c:pt>
                <c:pt idx="11">
                  <c:v>55</c:v>
                </c:pt>
                <c:pt idx="12">
                  <c:v>66</c:v>
                </c:pt>
                <c:pt idx="13">
                  <c:v>325</c:v>
                </c:pt>
                <c:pt idx="14">
                  <c:v>259</c:v>
                </c:pt>
                <c:pt idx="15">
                  <c:v>156</c:v>
                </c:pt>
                <c:pt idx="16">
                  <c:v>167</c:v>
                </c:pt>
                <c:pt idx="17">
                  <c:v>152</c:v>
                </c:pt>
                <c:pt idx="18">
                  <c:v>239</c:v>
                </c:pt>
                <c:pt idx="19">
                  <c:v>7</c:v>
                </c:pt>
                <c:pt idx="20">
                  <c:v>146</c:v>
                </c:pt>
                <c:pt idx="21">
                  <c:v>172</c:v>
                </c:pt>
                <c:pt idx="22">
                  <c:v>236</c:v>
                </c:pt>
                <c:pt idx="23">
                  <c:v>268</c:v>
                </c:pt>
                <c:pt idx="24">
                  <c:v>70</c:v>
                </c:pt>
                <c:pt idx="25">
                  <c:v>269</c:v>
                </c:pt>
                <c:pt idx="26">
                  <c:v>31</c:v>
                </c:pt>
                <c:pt idx="27">
                  <c:v>82</c:v>
                </c:pt>
                <c:pt idx="28">
                  <c:v>172</c:v>
                </c:pt>
                <c:pt idx="29">
                  <c:v>13</c:v>
                </c:pt>
                <c:pt idx="30">
                  <c:v>112</c:v>
                </c:pt>
                <c:pt idx="31">
                  <c:v>74</c:v>
                </c:pt>
                <c:pt idx="32">
                  <c:v>714</c:v>
                </c:pt>
                <c:pt idx="33">
                  <c:v>274</c:v>
                </c:pt>
                <c:pt idx="34">
                  <c:v>35</c:v>
                </c:pt>
                <c:pt idx="35">
                  <c:v>433</c:v>
                </c:pt>
                <c:pt idx="36">
                  <c:v>182</c:v>
                </c:pt>
                <c:pt idx="37">
                  <c:v>109</c:v>
                </c:pt>
                <c:pt idx="38">
                  <c:v>392</c:v>
                </c:pt>
                <c:pt idx="39">
                  <c:v>9</c:v>
                </c:pt>
                <c:pt idx="40">
                  <c:v>116</c:v>
                </c:pt>
                <c:pt idx="41">
                  <c:v>35</c:v>
                </c:pt>
                <c:pt idx="42">
                  <c:v>225</c:v>
                </c:pt>
                <c:pt idx="43">
                  <c:v>1402</c:v>
                </c:pt>
                <c:pt idx="44">
                  <c:v>101</c:v>
                </c:pt>
                <c:pt idx="45">
                  <c:v>4</c:v>
                </c:pt>
                <c:pt idx="46">
                  <c:v>434</c:v>
                </c:pt>
                <c:pt idx="47">
                  <c:v>235</c:v>
                </c:pt>
                <c:pt idx="48">
                  <c:v>106</c:v>
                </c:pt>
                <c:pt idx="49">
                  <c:v>134</c:v>
                </c:pt>
                <c:pt idx="50">
                  <c:v>1</c:v>
                </c:pt>
              </c:numCache>
            </c:numRef>
          </c:val>
          <c:extLst>
            <c:ext xmlns:c16="http://schemas.microsoft.com/office/drawing/2014/chart" uri="{C3380CC4-5D6E-409C-BE32-E72D297353CC}">
              <c16:uniqueId val="{00000000-89A0-4C67-8AD3-D36C3C3AC137}"/>
            </c:ext>
          </c:extLst>
        </c:ser>
        <c:dLbls>
          <c:showLegendKey val="0"/>
          <c:showVal val="0"/>
          <c:showCatName val="0"/>
          <c:showSerName val="0"/>
          <c:showPercent val="0"/>
          <c:showBubbleSize val="0"/>
        </c:dLbls>
        <c:gapWidth val="269"/>
        <c:overlap val="-20"/>
        <c:axId val="694019312"/>
        <c:axId val="682036928"/>
      </c:barChart>
      <c:catAx>
        <c:axId val="694019312"/>
        <c:scaling>
          <c:orientation val="minMax"/>
        </c:scaling>
        <c:delete val="0"/>
        <c:axPos val="b"/>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US"/>
          </a:p>
        </c:txPr>
        <c:crossAx val="682036928"/>
        <c:crosses val="autoZero"/>
        <c:auto val="1"/>
        <c:lblAlgn val="ctr"/>
        <c:lblOffset val="100"/>
        <c:noMultiLvlLbl val="0"/>
      </c:catAx>
      <c:valAx>
        <c:axId val="6820369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6940193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 call center1.xlsx]Channel Analysis!PivotTable5</c:name>
    <c:fmtId val="7"/>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Channel</a:t>
            </a:r>
            <a:r>
              <a:rPr lang="en-IN" baseline="0"/>
              <a:t> </a:t>
            </a:r>
            <a:r>
              <a:rPr lang="en-IN"/>
              <a:t>Analysis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'Channel Analysis'!$B$3:$B$4</c:f>
              <c:strCache>
                <c:ptCount val="1"/>
                <c:pt idx="0">
                  <c:v>Call-Center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'Channel Analysis'!$A$5:$A$9</c:f>
              <c:strCache>
                <c:ptCount val="4"/>
                <c:pt idx="0">
                  <c:v>Baltimore/MD</c:v>
                </c:pt>
                <c:pt idx="1">
                  <c:v>Chicago/IL</c:v>
                </c:pt>
                <c:pt idx="2">
                  <c:v>Denver/CO</c:v>
                </c:pt>
                <c:pt idx="3">
                  <c:v>Los Angeles/CA</c:v>
                </c:pt>
              </c:strCache>
            </c:strRef>
          </c:cat>
          <c:val>
            <c:numRef>
              <c:f>'Channel Analysis'!$B$5:$B$9</c:f>
              <c:numCache>
                <c:formatCode>0.00%</c:formatCode>
                <c:ptCount val="4"/>
                <c:pt idx="0">
                  <c:v>0.10628092650496342</c:v>
                </c:pt>
                <c:pt idx="1">
                  <c:v>5.4036003764305882E-2</c:v>
                </c:pt>
                <c:pt idx="2">
                  <c:v>2.7260860326037462E-2</c:v>
                </c:pt>
                <c:pt idx="3">
                  <c:v>0.13539358246562036</c:v>
                </c:pt>
              </c:numCache>
            </c:numRef>
          </c:val>
          <c:extLst>
            <c:ext xmlns:c16="http://schemas.microsoft.com/office/drawing/2014/chart" uri="{C3380CC4-5D6E-409C-BE32-E72D297353CC}">
              <c16:uniqueId val="{00000000-5DA1-42A5-B188-03D62B36569A}"/>
            </c:ext>
          </c:extLst>
        </c:ser>
        <c:ser>
          <c:idx val="1"/>
          <c:order val="1"/>
          <c:tx>
            <c:strRef>
              <c:f>'Channel Analysis'!$C$3:$C$4</c:f>
              <c:strCache>
                <c:ptCount val="1"/>
                <c:pt idx="0">
                  <c:v>Chatbot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'Channel Analysis'!$A$5:$A$9</c:f>
              <c:strCache>
                <c:ptCount val="4"/>
                <c:pt idx="0">
                  <c:v>Baltimore/MD</c:v>
                </c:pt>
                <c:pt idx="1">
                  <c:v>Chicago/IL</c:v>
                </c:pt>
                <c:pt idx="2">
                  <c:v>Denver/CO</c:v>
                </c:pt>
                <c:pt idx="3">
                  <c:v>Los Angeles/CA</c:v>
                </c:pt>
              </c:strCache>
            </c:strRef>
          </c:cat>
          <c:val>
            <c:numRef>
              <c:f>'Channel Analysis'!$C$5:$C$9</c:f>
              <c:numCache>
                <c:formatCode>0.00%</c:formatCode>
                <c:ptCount val="4"/>
                <c:pt idx="0">
                  <c:v>8.4271880027928722E-2</c:v>
                </c:pt>
                <c:pt idx="1">
                  <c:v>4.1377007376825231E-2</c:v>
                </c:pt>
                <c:pt idx="2">
                  <c:v>2.0309037369843054E-2</c:v>
                </c:pt>
                <c:pt idx="3">
                  <c:v>0.10467198931422847</c:v>
                </c:pt>
              </c:numCache>
            </c:numRef>
          </c:val>
          <c:extLst>
            <c:ext xmlns:c16="http://schemas.microsoft.com/office/drawing/2014/chart" uri="{C3380CC4-5D6E-409C-BE32-E72D297353CC}">
              <c16:uniqueId val="{00000001-5DA1-42A5-B188-03D62B36569A}"/>
            </c:ext>
          </c:extLst>
        </c:ser>
        <c:ser>
          <c:idx val="2"/>
          <c:order val="2"/>
          <c:tx>
            <c:strRef>
              <c:f>'Channel Analysis'!$D$3:$D$4</c:f>
              <c:strCache>
                <c:ptCount val="1"/>
                <c:pt idx="0">
                  <c:v>Email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'Channel Analysis'!$A$5:$A$9</c:f>
              <c:strCache>
                <c:ptCount val="4"/>
                <c:pt idx="0">
                  <c:v>Baltimore/MD</c:v>
                </c:pt>
                <c:pt idx="1">
                  <c:v>Chicago/IL</c:v>
                </c:pt>
                <c:pt idx="2">
                  <c:v>Denver/CO</c:v>
                </c:pt>
                <c:pt idx="3">
                  <c:v>Los Angeles/CA</c:v>
                </c:pt>
              </c:strCache>
            </c:strRef>
          </c:cat>
          <c:val>
            <c:numRef>
              <c:f>'Channel Analysis'!$D$5:$D$9</c:f>
              <c:numCache>
                <c:formatCode>0.00%</c:formatCode>
                <c:ptCount val="4"/>
                <c:pt idx="0">
                  <c:v>7.4587899578033454E-2</c:v>
                </c:pt>
                <c:pt idx="1">
                  <c:v>3.7096627303360552E-2</c:v>
                </c:pt>
                <c:pt idx="2">
                  <c:v>1.9884035093045142E-2</c:v>
                </c:pt>
                <c:pt idx="3">
                  <c:v>9.5200510002732164E-2</c:v>
                </c:pt>
              </c:numCache>
            </c:numRef>
          </c:val>
          <c:extLst>
            <c:ext xmlns:c16="http://schemas.microsoft.com/office/drawing/2014/chart" uri="{C3380CC4-5D6E-409C-BE32-E72D297353CC}">
              <c16:uniqueId val="{00000002-5DA1-42A5-B188-03D62B36569A}"/>
            </c:ext>
          </c:extLst>
        </c:ser>
        <c:ser>
          <c:idx val="3"/>
          <c:order val="3"/>
          <c:tx>
            <c:strRef>
              <c:f>'Channel Analysis'!$E$3:$E$4</c:f>
              <c:strCache>
                <c:ptCount val="1"/>
                <c:pt idx="0">
                  <c:v>Web</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'Channel Analysis'!$A$5:$A$9</c:f>
              <c:strCache>
                <c:ptCount val="4"/>
                <c:pt idx="0">
                  <c:v>Baltimore/MD</c:v>
                </c:pt>
                <c:pt idx="1">
                  <c:v>Chicago/IL</c:v>
                </c:pt>
                <c:pt idx="2">
                  <c:v>Denver/CO</c:v>
                </c:pt>
                <c:pt idx="3">
                  <c:v>Los Angeles/CA</c:v>
                </c:pt>
              </c:strCache>
            </c:strRef>
          </c:cat>
          <c:val>
            <c:numRef>
              <c:f>'Channel Analysis'!$E$5:$E$9</c:f>
              <c:numCache>
                <c:formatCode>0.00%</c:formatCode>
                <c:ptCount val="4"/>
                <c:pt idx="0">
                  <c:v>6.9153941896117302E-2</c:v>
                </c:pt>
                <c:pt idx="1">
                  <c:v>3.1996599981785619E-2</c:v>
                </c:pt>
                <c:pt idx="2">
                  <c:v>1.6817947239003067E-2</c:v>
                </c:pt>
                <c:pt idx="3">
                  <c:v>8.1661151756170128E-2</c:v>
                </c:pt>
              </c:numCache>
            </c:numRef>
          </c:val>
          <c:extLst>
            <c:ext xmlns:c16="http://schemas.microsoft.com/office/drawing/2014/chart" uri="{C3380CC4-5D6E-409C-BE32-E72D297353CC}">
              <c16:uniqueId val="{00000003-5DA1-42A5-B188-03D62B36569A}"/>
            </c:ext>
          </c:extLst>
        </c:ser>
        <c:dLbls>
          <c:showLegendKey val="0"/>
          <c:showVal val="0"/>
          <c:showCatName val="0"/>
          <c:showSerName val="0"/>
          <c:showPercent val="0"/>
          <c:showBubbleSize val="0"/>
        </c:dLbls>
        <c:gapWidth val="150"/>
        <c:shape val="box"/>
        <c:axId val="202034288"/>
        <c:axId val="388091392"/>
        <c:axId val="0"/>
      </c:bar3DChart>
      <c:catAx>
        <c:axId val="2020342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88091392"/>
        <c:crosses val="autoZero"/>
        <c:auto val="1"/>
        <c:lblAlgn val="ctr"/>
        <c:lblOffset val="100"/>
        <c:noMultiLvlLbl val="0"/>
      </c:catAx>
      <c:valAx>
        <c:axId val="38809139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203428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4-02-18T20:24:14.233" idx="2">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3/2/2024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7"/>
            <a:ext cx="6594768" cy="5662621"/>
          </a:xfrm>
        </p:spPr>
        <p:txBody>
          <a:bodyPr>
            <a:normAutofit/>
          </a:bodyPr>
          <a:lstStyle/>
          <a:p>
            <a:r>
              <a:rPr lang="en-IN" dirty="0"/>
              <a:t>Call </a:t>
            </a:r>
            <a:r>
              <a:rPr lang="en-IN" dirty="0" err="1"/>
              <a:t>Center</a:t>
            </a:r>
            <a:r>
              <a:rPr lang="en-IN" dirty="0"/>
              <a:t> Data Assignment</a:t>
            </a:r>
            <a:br>
              <a:rPr lang="en-IN" dirty="0"/>
            </a:br>
            <a:br>
              <a:rPr lang="en-IN" dirty="0"/>
            </a:br>
            <a:r>
              <a:rPr lang="en-IN" dirty="0"/>
              <a:t>                       </a:t>
            </a:r>
            <a:r>
              <a:rPr lang="en-IN" sz="1200" dirty="0"/>
              <a:t>by kapil </a:t>
            </a:r>
            <a:r>
              <a:rPr lang="en-IN" sz="1200" dirty="0" err="1"/>
              <a:t>kumar</a:t>
            </a:r>
            <a:r>
              <a:rPr lang="en-IN" sz="1200" dirty="0"/>
              <a:t> Nirwan </a:t>
            </a:r>
            <a:br>
              <a:rPr lang="en-IN" sz="1200" dirty="0"/>
            </a:br>
            <a:r>
              <a:rPr lang="en-IN" sz="1200" dirty="0"/>
              <a:t>                                                                                            ( </a:t>
            </a:r>
            <a:r>
              <a:rPr lang="en-IN" sz="1200" dirty="0" err="1"/>
              <a:t>abads</a:t>
            </a:r>
            <a:r>
              <a:rPr lang="en-IN" sz="1200" dirty="0"/>
              <a:t> 12 )</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418289"/>
            <a:ext cx="6594768" cy="1322963"/>
          </a:xfrm>
        </p:spPr>
        <p:txBody>
          <a:bodyPr>
            <a:normAutofit/>
          </a:bodyPr>
          <a:lstStyle/>
          <a:p>
            <a:r>
              <a:rPr lang="en-US" dirty="0"/>
              <a:t>Agenda​</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1741253"/>
            <a:ext cx="6594768" cy="4340316"/>
          </a:xfrm>
        </p:spPr>
        <p:txBody>
          <a:bodyPr>
            <a:normAutofit lnSpcReduction="10000"/>
          </a:bodyPr>
          <a:lstStyle/>
          <a:p>
            <a:pPr marL="342900" indent="-342900">
              <a:buFont typeface="Arial" panose="020B0604020202020204" pitchFamily="34" charset="0"/>
              <a:buChar char="•"/>
            </a:pPr>
            <a:r>
              <a:rPr lang="en-US" dirty="0"/>
              <a:t>“Ivision” and “Nille”, an E-commerce company collaborated.</a:t>
            </a:r>
          </a:p>
          <a:p>
            <a:pPr marL="342900" indent="-342900">
              <a:buFont typeface="Arial" panose="020B0604020202020204" pitchFamily="34" charset="0"/>
              <a:buChar char="•"/>
            </a:pPr>
            <a:r>
              <a:rPr lang="en-US" dirty="0"/>
              <a:t>Nille have shared data with Ivision.</a:t>
            </a:r>
          </a:p>
          <a:p>
            <a:pPr marL="342900" indent="-342900">
              <a:buFont typeface="Arial" panose="020B0604020202020204" pitchFamily="34" charset="0"/>
              <a:buChar char="•"/>
            </a:pPr>
            <a:r>
              <a:rPr lang="en-US" dirty="0"/>
              <a:t>Nille wants to get some insights on their customer service request data.</a:t>
            </a:r>
          </a:p>
          <a:p>
            <a:pPr marL="342900" indent="-342900">
              <a:buFont typeface="Arial" panose="020B0604020202020204" pitchFamily="34" charset="0"/>
              <a:buChar char="•"/>
            </a:pPr>
            <a:r>
              <a:rPr lang="en-US" dirty="0"/>
              <a:t>So that they can Improve their customer service experience </a:t>
            </a:r>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718679"/>
          </a:xfrm>
        </p:spPr>
        <p:txBody>
          <a:bodyPr/>
          <a:lstStyle/>
          <a:p>
            <a:r>
              <a:rPr lang="en-US" dirty="0"/>
              <a:t>Modelling</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1760706"/>
            <a:ext cx="6597650" cy="4594057"/>
          </a:xfrm>
        </p:spPr>
        <p:txBody>
          <a:bodyPr vert="horz" lIns="91440" tIns="45720" rIns="91440" bIns="45720" rtlCol="0" anchor="t">
            <a:normAutofit/>
          </a:bodyPr>
          <a:lstStyle/>
          <a:p>
            <a:pPr marL="285750" indent="-285750">
              <a:buFont typeface="Arial" panose="020B0604020202020204" pitchFamily="34" charset="0"/>
              <a:buChar char="•"/>
            </a:pPr>
            <a:r>
              <a:rPr lang="en-US" dirty="0"/>
              <a:t>In the modelling Ivision has used Microsoft Excel pivot tables to generate insights</a:t>
            </a:r>
          </a:p>
          <a:p>
            <a:pPr marL="285750" indent="-285750">
              <a:buFont typeface="Arial" panose="020B0604020202020204" pitchFamily="34" charset="0"/>
              <a:buChar char="•"/>
            </a:pPr>
            <a:r>
              <a:rPr lang="en-US" dirty="0"/>
              <a:t>Ivision has used plethora of different charts like Cluster bar charts, Column charts and Line chart</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dirty="0"/>
          </a:p>
        </p:txBody>
      </p:sp>
      <p:graphicFrame>
        <p:nvGraphicFramePr>
          <p:cNvPr id="7" name="Chart 6">
            <a:extLst>
              <a:ext uri="{FF2B5EF4-FFF2-40B4-BE49-F238E27FC236}">
                <a16:creationId xmlns:a16="http://schemas.microsoft.com/office/drawing/2014/main" id="{1865ED75-59E7-4E69-8FD6-0F722BD9647A}"/>
              </a:ext>
            </a:extLst>
          </p:cNvPr>
          <p:cNvGraphicFramePr>
            <a:graphicFrameLocks/>
          </p:cNvGraphicFramePr>
          <p:nvPr>
            <p:extLst>
              <p:ext uri="{D42A27DB-BD31-4B8C-83A1-F6EECF244321}">
                <p14:modId xmlns:p14="http://schemas.microsoft.com/office/powerpoint/2010/main" val="1140387763"/>
              </p:ext>
            </p:extLst>
          </p:nvPr>
        </p:nvGraphicFramePr>
        <p:xfrm>
          <a:off x="3885303" y="3181618"/>
          <a:ext cx="4052468" cy="24506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918A91F-5294-4838-A158-ACFE910BD16A}"/>
              </a:ext>
            </a:extLst>
          </p:cNvPr>
          <p:cNvGraphicFramePr>
            <a:graphicFrameLocks/>
          </p:cNvGraphicFramePr>
          <p:nvPr>
            <p:extLst>
              <p:ext uri="{D42A27DB-BD31-4B8C-83A1-F6EECF244321}">
                <p14:modId xmlns:p14="http://schemas.microsoft.com/office/powerpoint/2010/main" val="1653782557"/>
              </p:ext>
            </p:extLst>
          </p:nvPr>
        </p:nvGraphicFramePr>
        <p:xfrm>
          <a:off x="183880" y="3181618"/>
          <a:ext cx="3532086" cy="245069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463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2"/>
            <a:ext cx="7889768" cy="1107786"/>
          </a:xfrm>
        </p:spPr>
        <p:txBody>
          <a:bodyPr>
            <a:normAutofit fontScale="90000"/>
          </a:bodyPr>
          <a:lstStyle/>
          <a:p>
            <a:r>
              <a:rPr lang="en-US" dirty="0"/>
              <a:t>Root Cause Analysis</a:t>
            </a:r>
            <a:br>
              <a:rPr lang="en-US" dirty="0"/>
            </a:br>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8" name="Content Placeholder 7">
            <a:extLst>
              <a:ext uri="{FF2B5EF4-FFF2-40B4-BE49-F238E27FC236}">
                <a16:creationId xmlns:a16="http://schemas.microsoft.com/office/drawing/2014/main" id="{E9B21D7B-BE74-706B-30D1-0C97001E4243}"/>
              </a:ext>
            </a:extLst>
          </p:cNvPr>
          <p:cNvSpPr>
            <a:spLocks noGrp="1"/>
          </p:cNvSpPr>
          <p:nvPr>
            <p:ph sz="half" idx="14"/>
          </p:nvPr>
        </p:nvSpPr>
        <p:spPr>
          <a:xfrm>
            <a:off x="3190672" y="2541014"/>
            <a:ext cx="4272808" cy="3006531"/>
          </a:xfrm>
        </p:spPr>
        <p:txBody>
          <a:bodyPr/>
          <a:lstStyle/>
          <a:p>
            <a:r>
              <a:rPr lang="en-IN" dirty="0"/>
              <a:t>As its shown in Root cause chart most of the question is on billing related issued and others are for payment and Service outrage</a:t>
            </a:r>
          </a:p>
          <a:p>
            <a:r>
              <a:rPr lang="en-IN" dirty="0"/>
              <a:t>Benefit: </a:t>
            </a:r>
            <a:r>
              <a:rPr lang="en-US" dirty="0"/>
              <a:t>Organizations can take action to stop an issue from occurring again by determining its underlying cause. This can boost efficiency and save costs and time.</a:t>
            </a:r>
            <a:endParaRPr lang="en-IN" dirty="0"/>
          </a:p>
          <a:p>
            <a:pPr marL="0" indent="0">
              <a:buNone/>
            </a:pPr>
            <a:endParaRPr lang="en-IN" dirty="0"/>
          </a:p>
        </p:txBody>
      </p:sp>
      <p:graphicFrame>
        <p:nvGraphicFramePr>
          <p:cNvPr id="4" name="Chart 3">
            <a:extLst>
              <a:ext uri="{FF2B5EF4-FFF2-40B4-BE49-F238E27FC236}">
                <a16:creationId xmlns:a16="http://schemas.microsoft.com/office/drawing/2014/main" id="{68513F6F-5FAA-FF1B-5202-E13B6291D513}"/>
              </a:ext>
            </a:extLst>
          </p:cNvPr>
          <p:cNvGraphicFramePr>
            <a:graphicFrameLocks/>
          </p:cNvGraphicFramePr>
          <p:nvPr>
            <p:extLst>
              <p:ext uri="{D42A27DB-BD31-4B8C-83A1-F6EECF244321}">
                <p14:modId xmlns:p14="http://schemas.microsoft.com/office/powerpoint/2010/main" val="408993742"/>
              </p:ext>
            </p:extLst>
          </p:nvPr>
        </p:nvGraphicFramePr>
        <p:xfrm>
          <a:off x="7463480" y="2443736"/>
          <a:ext cx="4272807" cy="26924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1878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1485321"/>
          </a:xfrm>
        </p:spPr>
        <p:txBody>
          <a:bodyPr>
            <a:normAutofit fontScale="90000"/>
          </a:bodyPr>
          <a:lstStyle/>
          <a:p>
            <a:r>
              <a:rPr lang="en-IN" dirty="0"/>
              <a:t>Customer Sentiment Analysis</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2062263"/>
            <a:ext cx="6449785" cy="1789889"/>
          </a:xfrm>
        </p:spPr>
        <p:txBody>
          <a:bodyPr>
            <a:normAutofit fontScale="62500" lnSpcReduction="20000"/>
          </a:bodyPr>
          <a:lstStyle/>
          <a:p>
            <a:r>
              <a:rPr lang="en-US" dirty="0"/>
              <a:t>Ivision evaluate this data from Sentiment and their average </a:t>
            </a:r>
            <a:r>
              <a:rPr lang="en-US" dirty="0" err="1"/>
              <a:t>csat</a:t>
            </a:r>
            <a:r>
              <a:rPr lang="en-US" dirty="0"/>
              <a:t> score </a:t>
            </a:r>
          </a:p>
          <a:p>
            <a:r>
              <a:rPr lang="en-US" dirty="0"/>
              <a:t>Benefits:- Draw attention to the advantages of carrying out customer sentiment analysis, including increased client retention, loyalty, and satisfaction. Talk about how it can also aid in lowering attrition and raising profits</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5</a:t>
            </a:fld>
            <a:endParaRPr lang="en-US" dirty="0"/>
          </a:p>
        </p:txBody>
      </p:sp>
      <p:graphicFrame>
        <p:nvGraphicFramePr>
          <p:cNvPr id="7" name="Chart 6">
            <a:extLst>
              <a:ext uri="{FF2B5EF4-FFF2-40B4-BE49-F238E27FC236}">
                <a16:creationId xmlns:a16="http://schemas.microsoft.com/office/drawing/2014/main" id="{BD98B766-8B50-4507-9B06-B382446D4C19}"/>
              </a:ext>
            </a:extLst>
          </p:cNvPr>
          <p:cNvGraphicFramePr>
            <a:graphicFrameLocks/>
          </p:cNvGraphicFramePr>
          <p:nvPr>
            <p:extLst>
              <p:ext uri="{D42A27DB-BD31-4B8C-83A1-F6EECF244321}">
                <p14:modId xmlns:p14="http://schemas.microsoft.com/office/powerpoint/2010/main" val="943718289"/>
              </p:ext>
            </p:extLst>
          </p:nvPr>
        </p:nvGraphicFramePr>
        <p:xfrm>
          <a:off x="5237417" y="3989363"/>
          <a:ext cx="5189838"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0325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A257-6F99-C8E5-CC80-6B51E924A323}"/>
              </a:ext>
            </a:extLst>
          </p:cNvPr>
          <p:cNvSpPr>
            <a:spLocks noGrp="1"/>
          </p:cNvSpPr>
          <p:nvPr>
            <p:ph type="ctrTitle"/>
          </p:nvPr>
        </p:nvSpPr>
        <p:spPr>
          <a:xfrm>
            <a:off x="4817918" y="46269"/>
            <a:ext cx="6594768" cy="1469341"/>
          </a:xfrm>
        </p:spPr>
        <p:txBody>
          <a:bodyPr/>
          <a:lstStyle/>
          <a:p>
            <a:r>
              <a:rPr lang="en-IN" dirty="0"/>
              <a:t>Service response time analysis</a:t>
            </a:r>
          </a:p>
        </p:txBody>
      </p:sp>
      <p:sp>
        <p:nvSpPr>
          <p:cNvPr id="3" name="Subtitle 2">
            <a:extLst>
              <a:ext uri="{FF2B5EF4-FFF2-40B4-BE49-F238E27FC236}">
                <a16:creationId xmlns:a16="http://schemas.microsoft.com/office/drawing/2014/main" id="{55A23492-4215-3BFA-65D9-1DEF390A3DE7}"/>
              </a:ext>
            </a:extLst>
          </p:cNvPr>
          <p:cNvSpPr>
            <a:spLocks noGrp="1"/>
          </p:cNvSpPr>
          <p:nvPr>
            <p:ph type="subTitle" idx="1"/>
          </p:nvPr>
        </p:nvSpPr>
        <p:spPr>
          <a:xfrm>
            <a:off x="4817918" y="4376539"/>
            <a:ext cx="6594768" cy="1951523"/>
          </a:xfrm>
        </p:spPr>
        <p:txBody>
          <a:bodyPr>
            <a:normAutofit fontScale="70000" lnSpcReduction="20000"/>
          </a:bodyPr>
          <a:lstStyle/>
          <a:p>
            <a:pPr marL="342900" indent="-342900">
              <a:buFont typeface="Arial" panose="020B0604020202020204" pitchFamily="34" charset="0"/>
              <a:buChar char="•"/>
            </a:pPr>
            <a:r>
              <a:rPr lang="en-IN" dirty="0"/>
              <a:t>For Service response time analysis we have used pie chats.</a:t>
            </a:r>
          </a:p>
          <a:p>
            <a:pPr marL="342900" indent="-342900">
              <a:buFont typeface="Arial" panose="020B0604020202020204" pitchFamily="34" charset="0"/>
              <a:buChar char="•"/>
            </a:pPr>
            <a:r>
              <a:rPr lang="en-IN" dirty="0"/>
              <a:t>Benefit:</a:t>
            </a:r>
            <a:r>
              <a:rPr lang="en-US" dirty="0"/>
              <a:t> Draw attention to the advantages of carrying out </a:t>
            </a:r>
            <a:r>
              <a:rPr lang="en-IN" dirty="0"/>
              <a:t>Service response time analysis</a:t>
            </a:r>
            <a:r>
              <a:rPr lang="en-US" dirty="0"/>
              <a:t>, including  and satisfaction. Talk about how it can also aid in increasing service response time</a:t>
            </a:r>
            <a:endParaRPr lang="en-IN" dirty="0"/>
          </a:p>
        </p:txBody>
      </p:sp>
      <p:pic>
        <p:nvPicPr>
          <p:cNvPr id="7" name="Picture Placeholder 12" descr="Low angle view of tall buildings">
            <a:extLst>
              <a:ext uri="{FF2B5EF4-FFF2-40B4-BE49-F238E27FC236}">
                <a16:creationId xmlns:a16="http://schemas.microsoft.com/office/drawing/2014/main" id="{F92E7234-A5A5-6013-3087-CD3052DED12C}"/>
              </a:ext>
            </a:extLst>
          </p:cNvPr>
          <p:cNvPicPr>
            <a:picLocks noGrp="1" noChangeAspect="1"/>
          </p:cNvPicPr>
          <p:nvPr>
            <p:ph type="pic" sz="quarter" idx="13"/>
          </p:nvPr>
        </p:nvPicPr>
        <p:blipFill>
          <a:blip r:embed="rId2"/>
          <a:srcRect l="43" r="43"/>
          <a:stretch/>
        </p:blipFill>
        <p:spPr>
          <a:xfrm>
            <a:off x="0" y="0"/>
            <a:ext cx="4076700" cy="6096000"/>
          </a:xfrm>
        </p:spPr>
      </p:pic>
      <p:graphicFrame>
        <p:nvGraphicFramePr>
          <p:cNvPr id="4" name="Chart 3">
            <a:extLst>
              <a:ext uri="{FF2B5EF4-FFF2-40B4-BE49-F238E27FC236}">
                <a16:creationId xmlns:a16="http://schemas.microsoft.com/office/drawing/2014/main" id="{37FB0983-D90F-4BA9-8A3F-7A68487DCD98}"/>
              </a:ext>
            </a:extLst>
          </p:cNvPr>
          <p:cNvGraphicFramePr>
            <a:graphicFrameLocks/>
          </p:cNvGraphicFramePr>
          <p:nvPr>
            <p:extLst>
              <p:ext uri="{D42A27DB-BD31-4B8C-83A1-F6EECF244321}">
                <p14:modId xmlns:p14="http://schemas.microsoft.com/office/powerpoint/2010/main" val="3114051356"/>
              </p:ext>
            </p:extLst>
          </p:nvPr>
        </p:nvGraphicFramePr>
        <p:xfrm>
          <a:off x="5617854" y="1445478"/>
          <a:ext cx="4555525" cy="27802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98717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6906-789F-FB51-241E-601607C6BEF2}"/>
              </a:ext>
            </a:extLst>
          </p:cNvPr>
          <p:cNvSpPr>
            <a:spLocks noGrp="1"/>
          </p:cNvSpPr>
          <p:nvPr>
            <p:ph type="ctrTitle"/>
          </p:nvPr>
        </p:nvSpPr>
        <p:spPr>
          <a:xfrm>
            <a:off x="4974770" y="428017"/>
            <a:ext cx="6678965" cy="1663430"/>
          </a:xfrm>
        </p:spPr>
        <p:txBody>
          <a:bodyPr>
            <a:normAutofit fontScale="90000"/>
          </a:bodyPr>
          <a:lstStyle/>
          <a:p>
            <a:r>
              <a:rPr lang="en-US" dirty="0"/>
              <a:t>Customer Segmentation</a:t>
            </a:r>
            <a:br>
              <a:rPr lang="en-US" dirty="0"/>
            </a:br>
            <a:endParaRPr lang="en-IN" dirty="0"/>
          </a:p>
        </p:txBody>
      </p:sp>
      <p:sp>
        <p:nvSpPr>
          <p:cNvPr id="3" name="Subtitle 2">
            <a:extLst>
              <a:ext uri="{FF2B5EF4-FFF2-40B4-BE49-F238E27FC236}">
                <a16:creationId xmlns:a16="http://schemas.microsoft.com/office/drawing/2014/main" id="{5E9D8E4F-FF5E-17F7-9C23-DDF4B0C3B658}"/>
              </a:ext>
            </a:extLst>
          </p:cNvPr>
          <p:cNvSpPr>
            <a:spLocks noGrp="1"/>
          </p:cNvSpPr>
          <p:nvPr>
            <p:ph type="subTitle" idx="1"/>
          </p:nvPr>
        </p:nvSpPr>
        <p:spPr>
          <a:xfrm>
            <a:off x="4406630" y="2622629"/>
            <a:ext cx="3122579" cy="2042808"/>
          </a:xfrm>
        </p:spPr>
        <p:txBody>
          <a:bodyPr>
            <a:normAutofit/>
          </a:bodyPr>
          <a:lstStyle/>
          <a:p>
            <a:pPr marL="342900" indent="-342900">
              <a:buFont typeface="Arial" panose="020B0604020202020204" pitchFamily="34" charset="0"/>
              <a:buChar char="•"/>
            </a:pPr>
            <a:r>
              <a:rPr lang="en-US" sz="1600" b="1" dirty="0"/>
              <a:t>Customer segmentation on demographic area shows state, city, sentiment &amp; </a:t>
            </a:r>
            <a:r>
              <a:rPr lang="en-US" sz="1600" b="1" dirty="0" err="1"/>
              <a:t>csat</a:t>
            </a:r>
            <a:r>
              <a:rPr lang="en-US" sz="1600" b="1" dirty="0"/>
              <a:t> score</a:t>
            </a:r>
          </a:p>
          <a:p>
            <a:pPr marL="342900" indent="-342900">
              <a:buFont typeface="Arial" panose="020B0604020202020204" pitchFamily="34" charset="0"/>
              <a:buChar char="•"/>
            </a:pPr>
            <a:endParaRPr lang="en-US" sz="1600" b="1" dirty="0"/>
          </a:p>
        </p:txBody>
      </p:sp>
      <p:sp>
        <p:nvSpPr>
          <p:cNvPr id="4" name="Slide Number Placeholder 3">
            <a:extLst>
              <a:ext uri="{FF2B5EF4-FFF2-40B4-BE49-F238E27FC236}">
                <a16:creationId xmlns:a16="http://schemas.microsoft.com/office/drawing/2014/main" id="{3A45636E-4AE0-B493-C3EF-32B63D5B2FC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8" name="Subtitle 2">
            <a:extLst>
              <a:ext uri="{FF2B5EF4-FFF2-40B4-BE49-F238E27FC236}">
                <a16:creationId xmlns:a16="http://schemas.microsoft.com/office/drawing/2014/main" id="{E547E015-8D45-5FD5-4B3A-F368439DDE8A}"/>
              </a:ext>
            </a:extLst>
          </p:cNvPr>
          <p:cNvSpPr txBox="1">
            <a:spLocks/>
          </p:cNvSpPr>
          <p:nvPr/>
        </p:nvSpPr>
        <p:spPr>
          <a:xfrm>
            <a:off x="4406630" y="4675164"/>
            <a:ext cx="7538936" cy="204280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spcAft>
                <a:spcPts val="1200"/>
              </a:spcAft>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1600" b="1" dirty="0">
                <a:latin typeface="+mj-lt"/>
              </a:rPr>
              <a:t>Benefit: consumer segmentation by demographics can provide significant insights into consumer behavior and preferences, allowing organizations to create more tailored experiences and build closer relationships with their customers.</a:t>
            </a:r>
          </a:p>
          <a:p>
            <a:pPr marL="342900" indent="-342900">
              <a:buFont typeface="Arial" panose="020B0604020202020204" pitchFamily="34" charset="0"/>
              <a:buChar char="•"/>
            </a:pPr>
            <a:endParaRPr lang="en-US" sz="1600" b="1" dirty="0"/>
          </a:p>
        </p:txBody>
      </p:sp>
      <p:graphicFrame>
        <p:nvGraphicFramePr>
          <p:cNvPr id="5" name="Chart 4">
            <a:extLst>
              <a:ext uri="{FF2B5EF4-FFF2-40B4-BE49-F238E27FC236}">
                <a16:creationId xmlns:a16="http://schemas.microsoft.com/office/drawing/2014/main" id="{4F48FFC3-7809-4DD3-9403-7B2168F78621}"/>
              </a:ext>
            </a:extLst>
          </p:cNvPr>
          <p:cNvGraphicFramePr>
            <a:graphicFrameLocks/>
          </p:cNvGraphicFramePr>
          <p:nvPr>
            <p:extLst>
              <p:ext uri="{D42A27DB-BD31-4B8C-83A1-F6EECF244321}">
                <p14:modId xmlns:p14="http://schemas.microsoft.com/office/powerpoint/2010/main" val="3736653336"/>
              </p:ext>
            </p:extLst>
          </p:nvPr>
        </p:nvGraphicFramePr>
        <p:xfrm>
          <a:off x="7529209" y="1832689"/>
          <a:ext cx="4555524" cy="27802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2093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77D3-1E75-6514-CBA3-F16B339BB6EE}"/>
              </a:ext>
            </a:extLst>
          </p:cNvPr>
          <p:cNvSpPr>
            <a:spLocks noGrp="1"/>
          </p:cNvSpPr>
          <p:nvPr>
            <p:ph type="ctrTitle"/>
          </p:nvPr>
        </p:nvSpPr>
        <p:spPr>
          <a:xfrm>
            <a:off x="4974771" y="576943"/>
            <a:ext cx="6449786" cy="960027"/>
          </a:xfrm>
        </p:spPr>
        <p:txBody>
          <a:bodyPr/>
          <a:lstStyle/>
          <a:p>
            <a:r>
              <a:rPr lang="en-IN" dirty="0"/>
              <a:t>Channel Analysis</a:t>
            </a:r>
          </a:p>
        </p:txBody>
      </p:sp>
      <p:sp>
        <p:nvSpPr>
          <p:cNvPr id="3" name="Subtitle 2">
            <a:extLst>
              <a:ext uri="{FF2B5EF4-FFF2-40B4-BE49-F238E27FC236}">
                <a16:creationId xmlns:a16="http://schemas.microsoft.com/office/drawing/2014/main" id="{90AC7897-719C-A0CD-C6B7-BBB7E28ABC53}"/>
              </a:ext>
            </a:extLst>
          </p:cNvPr>
          <p:cNvSpPr>
            <a:spLocks noGrp="1"/>
          </p:cNvSpPr>
          <p:nvPr>
            <p:ph type="subTitle" idx="1"/>
          </p:nvPr>
        </p:nvSpPr>
        <p:spPr>
          <a:xfrm>
            <a:off x="4464996" y="1536969"/>
            <a:ext cx="7607030" cy="5000017"/>
          </a:xfrm>
        </p:spPr>
        <p:txBody>
          <a:bodyPr/>
          <a:lstStyle/>
          <a:p>
            <a:pPr marL="342900" indent="-342900">
              <a:buFont typeface="Arial" panose="020B0604020202020204" pitchFamily="34" charset="0"/>
              <a:buChar char="•"/>
            </a:pPr>
            <a:r>
              <a:rPr lang="en-IN" dirty="0"/>
              <a:t>Channel analysis shows us that how many customer are using which medium to connect with call </a:t>
            </a:r>
            <a:r>
              <a:rPr lang="en-IN" dirty="0" err="1"/>
              <a:t>center</a:t>
            </a:r>
            <a:r>
              <a:rPr lang="en-IN" dirty="0"/>
              <a:t>.</a:t>
            </a:r>
          </a:p>
          <a:p>
            <a:pPr marL="342900" indent="-342900">
              <a:buFont typeface="Arial" panose="020B0604020202020204" pitchFamily="34" charset="0"/>
              <a:buChar char="•"/>
            </a:pPr>
            <a:endParaRPr lang="en-IN" dirty="0"/>
          </a:p>
        </p:txBody>
      </p:sp>
      <p:sp>
        <p:nvSpPr>
          <p:cNvPr id="4" name="Slide Number Placeholder 3">
            <a:extLst>
              <a:ext uri="{FF2B5EF4-FFF2-40B4-BE49-F238E27FC236}">
                <a16:creationId xmlns:a16="http://schemas.microsoft.com/office/drawing/2014/main" id="{71778FE7-EA40-5411-AAA2-C6955D5359B7}"/>
              </a:ext>
            </a:extLst>
          </p:cNvPr>
          <p:cNvSpPr>
            <a:spLocks noGrp="1"/>
          </p:cNvSpPr>
          <p:nvPr>
            <p:ph type="sldNum" sz="quarter" idx="12"/>
          </p:nvPr>
        </p:nvSpPr>
        <p:spPr/>
        <p:txBody>
          <a:bodyPr/>
          <a:lstStyle/>
          <a:p>
            <a:fld id="{B5CEABB6-07DC-46E8-9B57-56EC44A396E5}" type="slidenum">
              <a:rPr lang="en-US" smtClean="0"/>
              <a:pPr/>
              <a:t>8</a:t>
            </a:fld>
            <a:endParaRPr lang="en-US" dirty="0"/>
          </a:p>
        </p:txBody>
      </p:sp>
      <p:graphicFrame>
        <p:nvGraphicFramePr>
          <p:cNvPr id="5" name="Chart 4">
            <a:extLst>
              <a:ext uri="{FF2B5EF4-FFF2-40B4-BE49-F238E27FC236}">
                <a16:creationId xmlns:a16="http://schemas.microsoft.com/office/drawing/2014/main" id="{55FA138D-AF56-4180-88C3-6CFD083E6E38}"/>
              </a:ext>
            </a:extLst>
          </p:cNvPr>
          <p:cNvGraphicFramePr>
            <a:graphicFrameLocks/>
          </p:cNvGraphicFramePr>
          <p:nvPr>
            <p:extLst>
              <p:ext uri="{D42A27DB-BD31-4B8C-83A1-F6EECF244321}">
                <p14:modId xmlns:p14="http://schemas.microsoft.com/office/powerpoint/2010/main" val="2468206539"/>
              </p:ext>
            </p:extLst>
          </p:nvPr>
        </p:nvGraphicFramePr>
        <p:xfrm>
          <a:off x="6828817" y="3336585"/>
          <a:ext cx="4183977" cy="28307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059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Final tips &amp; takeaways​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lnSpcReduction="10000"/>
          </a:bodyPr>
          <a:lstStyle/>
          <a:p>
            <a:r>
              <a:rPr lang="en-US" dirty="0"/>
              <a:t>Root Cause</a:t>
            </a:r>
          </a:p>
          <a:p>
            <a:pPr marL="285750" indent="-285750">
              <a:buFont typeface="Arial" panose="020B0604020202020204" pitchFamily="34" charset="0"/>
              <a:buChar char="•"/>
            </a:pPr>
            <a:r>
              <a:rPr lang="en-US" dirty="0"/>
              <a:t>71.22%(23,462) have billing questions </a:t>
            </a:r>
          </a:p>
          <a:p>
            <a:endParaRPr lang="en-US" dirty="0"/>
          </a:p>
          <a:p>
            <a:r>
              <a:rPr lang="en-US" dirty="0" err="1"/>
              <a:t>C.sat</a:t>
            </a:r>
            <a:r>
              <a:rPr lang="en-US" dirty="0"/>
              <a:t> score </a:t>
            </a:r>
          </a:p>
          <a:p>
            <a:pPr marL="285750" indent="-285750">
              <a:buFont typeface="Arial" panose="020B0604020202020204" pitchFamily="34" charset="0"/>
              <a:buChar char="•"/>
            </a:pPr>
            <a:r>
              <a:rPr lang="en-US" dirty="0"/>
              <a:t>shows that only 33.57% are positive &amp; very positive rest of them 35.21% are on negative and very negative</a:t>
            </a:r>
          </a:p>
          <a:p>
            <a:endParaRPr lang="en-US" dirty="0"/>
          </a:p>
          <a:p>
            <a:r>
              <a:rPr lang="en-US" dirty="0"/>
              <a:t>Channel selection Analysis </a:t>
            </a:r>
          </a:p>
          <a:p>
            <a:pPr marL="285750" indent="-285750">
              <a:buFont typeface="Arial" panose="020B0604020202020204" pitchFamily="34" charset="0"/>
              <a:buChar char="•"/>
            </a:pPr>
            <a:r>
              <a:rPr lang="en-US" dirty="0"/>
              <a:t>show us that most of the time customer are using call as their mode of communication which is 32.3% so </a:t>
            </a:r>
            <a:r>
              <a:rPr lang="en-US" dirty="0" err="1"/>
              <a:t>nille</a:t>
            </a:r>
            <a:r>
              <a:rPr lang="en-US" dirty="0"/>
              <a:t> should have more focus on automation method</a:t>
            </a:r>
          </a:p>
          <a:p>
            <a:pPr marL="285750" indent="-285750">
              <a:buFont typeface="Arial" panose="020B0604020202020204" pitchFamily="34" charset="0"/>
              <a:buChar char="•"/>
            </a:pP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425246604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1950151-0FE0-482F-ADBD-EE52BFC46C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D375C2-2973-4C8B-9800-5B5271D300BD}">
  <ds:schemaRefs>
    <ds:schemaRef ds:uri="http://schemas.microsoft.com/sharepoint/v3/contenttype/forms"/>
  </ds:schemaRefs>
</ds:datastoreItem>
</file>

<file path=customXml/itemProps3.xml><?xml version="1.0" encoding="utf-8"?>
<ds:datastoreItem xmlns:ds="http://schemas.openxmlformats.org/officeDocument/2006/customXml" ds:itemID="{559B7A9F-83D5-4264-91C0-B309A9EDBFB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419</Words>
  <Application>Microsoft Office PowerPoint</Application>
  <PresentationFormat>Widescreen</PresentationFormat>
  <Paragraphs>53</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Avenir Next LT Pro</vt:lpstr>
      <vt:lpstr>Calibri</vt:lpstr>
      <vt:lpstr>Custom</vt:lpstr>
      <vt:lpstr>Call Center Data Assignment                         by kapil kumar Nirwan                                                                                              ( abads 12 )</vt:lpstr>
      <vt:lpstr>Agenda​</vt:lpstr>
      <vt:lpstr>Modelling</vt:lpstr>
      <vt:lpstr>Root Cause Analysis </vt:lpstr>
      <vt:lpstr>Customer Sentiment Analysis</vt:lpstr>
      <vt:lpstr>Service response time analysis</vt:lpstr>
      <vt:lpstr>Customer Segmentation </vt:lpstr>
      <vt:lpstr>Channel Analysis</vt:lpstr>
      <vt:lpstr>Final tips &amp;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2023-12-19T13:11:42Z</dcterms:created>
  <dcterms:modified xsi:type="dcterms:W3CDTF">2024-03-02T10:03:16Z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